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09" r:id="rId2"/>
    <p:sldId id="410" r:id="rId3"/>
    <p:sldId id="411" r:id="rId4"/>
    <p:sldId id="498" r:id="rId5"/>
    <p:sldId id="537" r:id="rId6"/>
    <p:sldId id="497" r:id="rId7"/>
    <p:sldId id="499" r:id="rId8"/>
    <p:sldId id="500" r:id="rId9"/>
    <p:sldId id="501" r:id="rId10"/>
    <p:sldId id="505" r:id="rId11"/>
    <p:sldId id="506" r:id="rId12"/>
    <p:sldId id="507" r:id="rId13"/>
    <p:sldId id="502" r:id="rId14"/>
    <p:sldId id="503" r:id="rId15"/>
    <p:sldId id="504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4" r:id="rId31"/>
    <p:sldId id="522" r:id="rId32"/>
    <p:sldId id="523" r:id="rId33"/>
    <p:sldId id="525" r:id="rId34"/>
    <p:sldId id="526" r:id="rId35"/>
    <p:sldId id="527" r:id="rId36"/>
    <p:sldId id="534" r:id="rId37"/>
    <p:sldId id="535" r:id="rId38"/>
    <p:sldId id="536" r:id="rId39"/>
    <p:sldId id="528" r:id="rId40"/>
    <p:sldId id="530" r:id="rId41"/>
    <p:sldId id="529" r:id="rId42"/>
    <p:sldId id="531" r:id="rId43"/>
    <p:sldId id="532" r:id="rId44"/>
    <p:sldId id="533" r:id="rId45"/>
    <p:sldId id="416" r:id="rId46"/>
    <p:sldId id="539" r:id="rId47"/>
    <p:sldId id="541" r:id="rId48"/>
    <p:sldId id="542" r:id="rId49"/>
    <p:sldId id="543" r:id="rId50"/>
    <p:sldId id="544" r:id="rId51"/>
    <p:sldId id="538" r:id="rId52"/>
    <p:sldId id="545" r:id="rId53"/>
    <p:sldId id="546" r:id="rId54"/>
    <p:sldId id="432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0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2024/6/28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hyperlink" Target="https://blog.naver.com/kmo_blo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ko-KR" altLang="en-US" sz="5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여정모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85000"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Thymeleaf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+ Spring Boot – CRUD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포함된 웹 애플리케이션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1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 이상 포함된 웹사이트 만들기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통합 구현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478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06/21~06/28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대한 유효성 검사에서 오류가 발생하면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예를 들어 공백이 입력되었을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오류 페이지를 반환한 후 다시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 화면으로 돌아갑니다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094865"/>
            <a:ext cx="5880882" cy="23820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4686813"/>
            <a:ext cx="5287113" cy="876422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58540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대한 유효성 검사에서 오류가 발생하면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예를 들어 공백이 입력되었을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오류 페이지를 반환한 후 다시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 화면으로 돌아갑니다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0" y="2000005"/>
            <a:ext cx="4610743" cy="3505689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6006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대한 유효성 검사에서 오류가 발생하면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예를 들어 공백이 입력되었을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오류 페이지를 반환한 후 다시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 화면으로 돌아갑니다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19" y="2046455"/>
            <a:ext cx="5439534" cy="2152950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523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종료 시간을 저장하면서 실선을 표시하고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조건을 만족한 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저장하는 과정을 다룹니다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Check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버튼을 누르면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완료 상태로 표시되며 종료 일자가 표시됩니다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Check(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종료 시간 저장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1548206"/>
            <a:ext cx="3496163" cy="220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9" y="3868945"/>
            <a:ext cx="5636029" cy="556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16" y="4527078"/>
            <a:ext cx="4058216" cy="1867161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1471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기존의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업데이트하는 과정을 다룹니다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Update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버튼을 클릭하면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update-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페이지로 이동하며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해당 페이지에서는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의 내용과 시작 시간만 수정할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Update(</a:t>
              </a:r>
              <a:r>
                <a:rPr lang="en-US" altLang="ko-KR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todo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업데이트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3" y="2094865"/>
            <a:ext cx="6204213" cy="1138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17" y="3316559"/>
            <a:ext cx="2572109" cy="638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7" y="4061777"/>
            <a:ext cx="4477375" cy="1066949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55534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삭제하는 과정을 다룹니다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의 고유한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값을 이용하여 해당 데이터를 식별하고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통해 데이터베이스에서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삭제합니다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Delete(</a:t>
              </a:r>
              <a:r>
                <a:rPr lang="en-US" altLang="ko-KR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todo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삭제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2" y="2047781"/>
            <a:ext cx="2495898" cy="666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2" y="2857363"/>
            <a:ext cx="3629532" cy="971686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6162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게시판은 하루 일과를 저장하고 관리하는 기능을 제공합니다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애플리케이션과는 달리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최신순으로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일정을 나열하며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일기처럼 삭제하지 않고 계속 남아있어 여러 개의 일정을 볼 수 있는 페이지를 제공합니다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제목을 검색하여 특정 일정을 찾을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099527"/>
            <a:ext cx="6420343" cy="3611443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09520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전체 데이터를 가져오는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@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PageableDefault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어노테이션을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사용하여 기본 페이지 크기를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10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으로 설정하였습니다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@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RequestParam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이용하여 사용자가 요청한 페이지 크기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(size)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받아와서 이를 수정할 수 있도록 구현하였습니다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이를 통해 원하는 만큼의 데이터를 페이지 단위로 조회할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전체 데이터 가져오기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094865"/>
            <a:ext cx="3629532" cy="685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50230"/>
            <a:ext cx="6044262" cy="1805239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84366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전체 데이터를 가져오는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@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PageableDefault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어노테이션을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사용하여 기본 페이지 크기를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10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으로 설정하였습니다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@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RequestParam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이용하여 사용자가 요청한 페이지 크기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(size)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받아와서 이를 수정할 수 있도록 구현하였습니다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이를 통해 원하는 만큼의 데이터를 페이지 단위로 조회할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전체 데이터 가져오기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094865"/>
            <a:ext cx="3629532" cy="685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50230"/>
            <a:ext cx="6044262" cy="1805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83" y="4784820"/>
            <a:ext cx="6697010" cy="1590897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15919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생성하는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New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버튼을 클릭하면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board-update.html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페이지로 이동하여 새로운 글을 작성할 수 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9" y="4438424"/>
            <a:ext cx="2686425" cy="6477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9" y="5264648"/>
            <a:ext cx="3781953" cy="971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0" y="1706533"/>
            <a:ext cx="2972215" cy="254353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70593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Thymeleaf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401" y="7399"/>
              <a:ext cx="8181" cy="1192"/>
              <a:chOff x="8286" y="1534"/>
              <a:chExt cx="8181" cy="1192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40" name="菱形 39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43" name="菱形 42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48" y="1630"/>
                <a:ext cx="3548" cy="6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앞으로의 작업 계획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아쉬웠던 부분이나 좀 더 공부하고 싶었던 부분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04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넘어온 페이지에서 사용자는 작성자 이름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비밀번호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제목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내용을 입력할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정보들은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Save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버튼을 클릭함으로써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저장됩니다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8" y="2144818"/>
            <a:ext cx="6541307" cy="3679485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2670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입력하는 값들 중에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null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이나 공백이 포함되어 있을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검증하여 처리하는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로직이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구현되어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작성자 이름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비밀번호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제목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내용 중 하나라도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null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이거나 공백만 입력하면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에러를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발생시킵니다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(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50" y="1831381"/>
            <a:ext cx="5273233" cy="4689433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7188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에러 발생 시 페이지 리다이렉트로 인해 사용자가 입력한 데이터가 손실되는 문제를 해결하기 위해 다음과 같은 코드가 추가되었습니다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데이터베이스에 저장된 값들을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세션을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통해 유지하고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다시 페이지로 전달하여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되어도 사용자가 입력한 값들이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유지됩니다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(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21" y="2600960"/>
            <a:ext cx="3324689" cy="1114581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8987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사용자가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공백을 입력할 경우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발생하는 에러를 식별하고 알려주는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공백이 입력 되었을 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에러 페이지에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＂Please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enter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the XXX!＂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이라는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메시지를 저장하여 사용자에게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알려줍니다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(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2" y="2309611"/>
            <a:ext cx="6354242" cy="2458921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5426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779" cy="3539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새로운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생성할 때와 기존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수정할 때의 동작을 구분하여 처리하는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새로 생성하는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게시글인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경우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createDateTime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값은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null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이므로 새로운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저장할 때 해당 시간을 저장합니다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반대로 기존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수정할 때는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createDateTime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값이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null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아니기 때문에 새로 저장할 필요 없이 수정된 시간만 저장합니다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만들기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(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유효성 검사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)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37" y="2590616"/>
            <a:ext cx="3829584" cy="1314633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915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게시판에서 특정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클릭하면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내용이 표시되는 페이지로 이동합니다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페이지에서는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수정하거나 삭제할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수정하거나 삭제할 때는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비밀번호를 입력해야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댓글을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달 수 있으며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댓글은 삭제할 때 별도의 조건 없이 삭제할 수 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2" y="2125438"/>
            <a:ext cx="6328220" cy="3559624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0830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코드는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LocalDateTime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사용하여 저장된 시간 정보를 분 단위까지 나오도록 포맷하는 기능을 구현한 것입니다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게시판에서는 날짜 정보만 필요하기 때문에 초 단위 이하의 정보는 불필요하게 나타나지 않도록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처리됩니다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" y="2679397"/>
            <a:ext cx="6458851" cy="14098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7" y="4214121"/>
            <a:ext cx="1952898" cy="1267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58" y="4214121"/>
            <a:ext cx="4096322" cy="2400635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44531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 또는 삭제를 클릭하면 로그인 페이지로 이동하며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생성할 때 입력했던 비밀번호를 입력해야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패스워드 입력란에 공백이 입력되거나 잘못된 패스워드가 입력된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에러 페이지를 표시하여 사용자에게 알려준 후 다시 로그인 페이지로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로그인 페이지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6" y="2094865"/>
            <a:ext cx="6500838" cy="3561542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77952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 또는 삭제를 클릭하면 로그인 페이지로 이동하며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생성할 때 입력했던 비밀번호를 입력해야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패스워드 입력란에 공백이 입력되거나 잘못된 패스워드가 입력된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애플리케이션은 에러 페이지를 표시하여 사용자에게 알려준 후 다시 로그인 페이지로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로그인 페이지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2" y="2084698"/>
            <a:ext cx="4601217" cy="1705213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5728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비밀번호를 올바르게 입력하면 수정 페이지로 이동하게 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 페이지에는 기존에 입력되어 있던 값들이 유지되며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비밀번호를 새로 입력해야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수정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67" y="1982019"/>
            <a:ext cx="6006294" cy="4462595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79393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latin typeface="NanumGothic"/>
                    <a:ea typeface="NanumGothic"/>
                    <a:cs typeface="思源宋体" panose="02020400000000000000" charset="-122"/>
                  </a:rPr>
                  <a:t>Thymeleaf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 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BoardRepo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에서는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사용하여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정보를 가져와서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user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객체에 저장합니다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user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객체의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필드에 저장된 비밀번호와 사용자가 입력한 비밀번호를 비교합니다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입력한 비밀번호가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필드에 저장된 비밀번호와 일치하면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true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반환하고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일치하지 않으면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false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반환합니다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수정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7" y="1782333"/>
            <a:ext cx="5268060" cy="1609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20" y="3574416"/>
            <a:ext cx="6182588" cy="1905266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2344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 lnSpcReduction="2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입력한 값을 컨트롤러에서 받아와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isAuthenticated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변수가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true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 경우에는 올바른 비밀번호를 입력하여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board-update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페이지로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리디렉션됩니다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그러나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isAuthenticated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false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즉 사용자가 비밀번호를 공백으로 입력하거나 잘못된 비밀번호를 입력한 경우에는 각각 다른 에러 메시지를 반환하며 로그인 페이지로 다시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리디렉션됩니다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수정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5" y="2094865"/>
            <a:ext cx="6445437" cy="2992524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70968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유효성 검사가 완료된 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입력한 각 데이터 값을 서버에 저장하는 과정을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설명합니다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수정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5" y="2805112"/>
            <a:ext cx="4505954" cy="1924319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269649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기능은 수정 기능과 비슷하게 동작합니다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삭제 버튼을 클릭하면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비밀번호를 입력해야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올바른 비밀번호가 입력되면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서버는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데이터베이스에서 삭제합니다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기능 역시 비밀번호의 일치 여부를 검증하여 데이터의 무단 삭제를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방지합니다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삭제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96" y="3544300"/>
            <a:ext cx="4696480" cy="1257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96" y="2452638"/>
            <a:ext cx="2648320" cy="704948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9773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유효성 검사가 완료된 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입력한 비밀번호가 올바르게 확인되면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deleteBoard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(id)`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사용하여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데이터베이스에서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게시글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삭제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52" y="2568753"/>
            <a:ext cx="6048047" cy="2672992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6287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 또는 삭제할 때 사용자를 로그인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페이지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login.html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그러나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삭제는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다른 기능이므로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login.html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에서 어떤 동작을 수행할지를 구분하기 위해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status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설정하는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 작업을 할 때는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status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"update"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 설정하고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작업을 할 때는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status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"delete"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 설정합니다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Status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설정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44" y="1841677"/>
            <a:ext cx="1962424" cy="828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44" y="4848046"/>
            <a:ext cx="4534533" cy="1286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29" y="2780843"/>
            <a:ext cx="4496427" cy="1991003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0332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`&lt;div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th:if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="${status == 'update'}"&gt;`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status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변수가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'update'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일 때 해당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`&lt;div&gt;`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화면에 표시합니다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설정은 클라이언트 측에서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status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'update'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 경우에만 해당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`&lt;div&gt;`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보여주어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내부의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form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요소가 수정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실행할 수 있도록 준비합니다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Status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설정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55" y="2094865"/>
            <a:ext cx="6323853" cy="3761375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04430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사용자가 검색 창에 입력한 값을 서버로 전송하면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서버는 해당 입력 값을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title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에서 검색하여 일치하는 결과를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찾아줍니다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검색 기능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3" y="2094865"/>
            <a:ext cx="6547073" cy="3246482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801620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0647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779" cy="3735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`@Transactional`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은 스프링 프레임워크에서 제공하는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어노테이션으로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메서드 실행을 하나의 트랜잭션으로 묶어주어 데이터베이스 작업의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원자성과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일관성을 보장합니다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어노테이션을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사용하여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입력받은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키워드를 데이터베이스에서 검색하여 검색 결과를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searchList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`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저장하고 데이터를 넘겨 줍니다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검색 결과와 함께 페이지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size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의 값도 함께 저장하여 반환합니다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검색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0" y="3122930"/>
            <a:ext cx="6691402" cy="2068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0" y="2037487"/>
            <a:ext cx="4477375" cy="85737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58508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댓글을 달 수 있는 기능을 구현하였습니다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사용자는 댓글을 추가할 수 있고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 수에 따라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옆에 표시되는 괄호 안의 숫자가 댓글의 수로 자동으로 업데이트됩니다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댓글은 익명으로 작성되며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누구든지 자신이 작성한 댓글을 삭제할 수 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 기능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5" y="2106317"/>
            <a:ext cx="6069046" cy="1336018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99437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할 일을 관리하고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Board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게시판은 일기와 감정을 기록하는 데 사용됩니다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Home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 fontScale="77500" lnSpcReduction="20000"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Thymeleaf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+ Spring Boot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를 이용하여 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만든 다이어리 애플리케이션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1" y="1980406"/>
            <a:ext cx="6640128" cy="3544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779" cy="379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각각의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마다 별도의 댓글을 관리하기 위해 댓글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저장소 서비스를 별도로 구현해야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위해 댓글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엔티티는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각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(Board)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의 댓글을 관리하는 데 필요한 구조와 데이터를 정의합니다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엔티티에는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식별할 수 있는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외래키인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 포함되어야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외래키는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각 댓글이 어느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속하는지를 구분하고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댓글 사이의 관계를 유지합니다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따라서 각각의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대한 댓글 관리를 위해 별도의 댓글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서비스를 구현하여야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06" y="2522537"/>
            <a:ext cx="4105848" cy="2448267"/>
          </a:xfrm>
          <a:prstGeom prst="rect">
            <a:avLst/>
          </a:prstGeom>
        </p:spPr>
      </p:pic>
      <p:sp>
        <p:nvSpPr>
          <p:cNvPr id="13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00160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85000" lnSpcReduction="2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(Board)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불러올 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데이터를 함께 가져오는 경우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Board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간의 관계 설정을 통해 이를 구현합니다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여러 개의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가질 수 있으며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Comment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하나의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속할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따라서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조회할 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ORM(Object-Relational Mapping)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이용해 연관된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데이터를 동시에 가져오게 설정합니다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이로써 각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게시글에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속한 모든 댓글을 효과적으로 불러올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88" y="4378403"/>
            <a:ext cx="4639322" cy="1714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88" y="3307356"/>
            <a:ext cx="4420217" cy="7240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55" y="2091851"/>
            <a:ext cx="4906060" cy="828791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4296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779" cy="3928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댓글을 추가하는 코드는 클라이언트로부터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입력받은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데이터를 받아 서버에서 처리합니다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현재 접속 중인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(Board)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의 고유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식별자입니다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서버는 이 정보를 기반으로 해당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해당하는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찾고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입력받은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comment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새로운 댓글로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저장합니다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65" y="2130107"/>
            <a:ext cx="2838846" cy="752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65" y="3152485"/>
            <a:ext cx="4505954" cy="1810003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65966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댓글을 삭제하는 코드는 클라이언트로부터 삭제할 댓글의 정보를 받아와 처리합니다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먼저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삭제할 댓글이 속한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전달받습니다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서버는 이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사용하여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찾고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삭제할 댓글을 식별합니다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댓글이 성공적으로 삭제되면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클라이언트는 원래의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리디렉션됩니다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6" y="2264675"/>
            <a:ext cx="2800741" cy="743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6" y="3254617"/>
            <a:ext cx="6430272" cy="1066949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64129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fontScale="925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댓글을 삭제하는 코드는 클라이언트로부터 삭제할 댓글의 정보를 받아와 처리합니다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먼저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삭제할 댓글이 속한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전달받습니다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서버는 이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boardId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사용하여 해당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찾고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삭제할 댓글을 식별합니다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댓글이 성공적으로 삭제되면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클라이언트는 원래의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리디렉션됩니다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댓글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6" y="2264675"/>
            <a:ext cx="2800741" cy="743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6" y="3254617"/>
            <a:ext cx="6430272" cy="1066949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08698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여러 개의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한 페이지에서 사용하다 보면 코드가 복잡해지고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간의 데이터 흐름이 꼬일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이로 인해 값이 제대로 전달되지 않거나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원하는 결과를 얻지 못하는 문제가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이런 상황에서는 코드의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가독성과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유지보수성이 저하될 수 있으며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수정해야 할 부분을 찾는 데 많은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시간을 소요하였습니다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해결하기 위해서는 코드를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모듈화하고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각 기능별로 적절히 분리하는 것이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중요합니다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하나의 목적을 가지고 작동하도록 설계하고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필요한 데이터는 명확하게 전달하도록 인터페이스를 정의하는 것이 도움이 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데이터의 흐름을 잘 파악하고 디버깅할 수 있도록 적절한 로깅과 예외 처리를 추가하여 문제가 발생했을 때 원인을 빠르게 파악할 수 있도록 해야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코드를 단순하고 모듈화된 구조로 재구성하면 유지보수가 용이해지며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오류를 줄이고 개발 시간을 단축할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페이지 재사용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예를 들어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수정하고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만들때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똑같은 페이지를 반환합니다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522" y="4021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13" y="3444465"/>
            <a:ext cx="4620270" cy="1305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3" y="2233228"/>
            <a:ext cx="3839111" cy="962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98220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새로 추가할 때 유효성 검사 후 사용자 편의성을 위해 기존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입력값을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유지하려는 코드를 짜다 보니 기존 글을 수정할 때 수정 페이지로 넘어가면 기존 글의 내용들이 보이지 않는 현상이 발생했습니다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522" y="4021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36" y="2588577"/>
            <a:ext cx="5954072" cy="27718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56797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새로 추가할 때 유효성 검사 후 사용자 편의성을 위해 기존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입력값을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유지하려는 코드를 짜다 보니 기존 글을 수정할 때 수정 페이지로 넘어가면 기존 글의 내용들이 보이지 않는 현상이 발생했습니다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522" y="4021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39" y="4408343"/>
            <a:ext cx="2657752" cy="1916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41" y="2065554"/>
            <a:ext cx="2400635" cy="143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40" y="4417585"/>
            <a:ext cx="2607637" cy="195209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77828" y="3788092"/>
            <a:ext cx="227786" cy="436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673339" y="3788092"/>
            <a:ext cx="227786" cy="436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Docer Falling Dust PPT demo 13"/>
          <p:cNvSpPr txBox="1"/>
          <p:nvPr/>
        </p:nvSpPr>
        <p:spPr>
          <a:xfrm>
            <a:off x="5001911" y="3816984"/>
            <a:ext cx="1634913" cy="43646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 marL="0"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기존 수정 값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  <p:sp>
        <p:nvSpPr>
          <p:cNvPr id="23" name="Docer Falling Dust PPT demo 13"/>
          <p:cNvSpPr txBox="1"/>
          <p:nvPr/>
        </p:nvSpPr>
        <p:spPr>
          <a:xfrm>
            <a:off x="1378373" y="3788092"/>
            <a:ext cx="1634913" cy="43646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 marL="0" indent="0" algn="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에러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6253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그래서 원래 스크립트를 추가하였습니다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타임리프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값이 사라지는 것이었기에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타임리프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값이 존재하면 매개변수 값을 가져오지 않도록 수정하였습니다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522" y="4021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Board-App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87" y="2008102"/>
            <a:ext cx="4858428" cy="1228896"/>
          </a:xfrm>
          <a:prstGeom prst="rect">
            <a:avLst/>
          </a:prstGeom>
        </p:spPr>
      </p:pic>
      <p:sp>
        <p:nvSpPr>
          <p:cNvPr id="9" name="십자형 8"/>
          <p:cNvSpPr/>
          <p:nvPr/>
        </p:nvSpPr>
        <p:spPr>
          <a:xfrm>
            <a:off x="2792926" y="3498745"/>
            <a:ext cx="1067876" cy="1024466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98" y="4664764"/>
            <a:ext cx="4525006" cy="1886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19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04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앞으로의 작업 계획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아쉬웠던 부분이나 조금 더 공부하고 싶었던 부분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342282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498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본 앱에서는 간단하게 유효성 검사만 하는 로그인 기능을 구현했습니다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보통 로그인 기능을 구현할 때는 사용자 정보를 담고 있는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이를 관리하는 저장소가 필요합니다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엔티티와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저장소를 이용하여 사용자 인증과 관련된 동작을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연동하여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구현해보고 싶습니다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이용하면 비밀번호 암호화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세션 관리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접근 제어 등의 보안 기능을 간편하게 설정할 수 있으며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보안 취약점에 대한 대응도 보다 효과적으로 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통해 안전하고 신뢰할 수 있는 로그인 기능을 구현할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기능 구현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앞으로의 작업 계획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18909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다음 프로젝트에서는 기존에 사용하고 있는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Tymeleaf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Boot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대신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React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선택하여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프론트엔드를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개발하고자 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React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는 동적이고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반응형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사용자 인터페이스를 쉽게 구축할 수 있는 강력한 라이브러리입니다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이를 통해 사용자 경험을 개선하고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모던한 웹 애플리케이션을 구축할 수 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React + Spring Boot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앞으로의 작업 계획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69630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PageRequest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사용하여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에서 최신 데이터를 내림차순으로 정렬하여 최대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5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개까지 가져오는 코드를 설계했습니다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Home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118871"/>
            <a:ext cx="6001588" cy="8859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23" y="3122930"/>
            <a:ext cx="5906324" cy="876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02" y="4138666"/>
            <a:ext cx="4686954" cy="981212"/>
          </a:xfrm>
          <a:prstGeom prst="rect">
            <a:avLst/>
          </a:prstGeom>
        </p:spPr>
      </p:pic>
      <p:sp>
        <p:nvSpPr>
          <p:cNvPr id="23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새로운 할 일을 입력하면 현재 시간과 함께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저장됩니다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할 일 리스트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6" y="2097259"/>
            <a:ext cx="6428407" cy="3615979"/>
          </a:xfrm>
          <a:prstGeom prst="rect">
            <a:avLst/>
          </a:prstGeom>
        </p:spPr>
      </p:pic>
      <p:sp>
        <p:nvSpPr>
          <p:cNvPr id="23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78168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애플리케이션에서 모든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DB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데이터를 가져와서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Model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저장하고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타임리프를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사용해 화면에 보여줍니다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-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전체 데이터 불러오기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" y="2018989"/>
            <a:ext cx="2572109" cy="771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6" y="2876412"/>
            <a:ext cx="3839111" cy="990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16" y="3952940"/>
            <a:ext cx="6756498" cy="2095370"/>
          </a:xfrm>
          <a:prstGeom prst="rect">
            <a:avLst/>
          </a:prstGeom>
        </p:spPr>
      </p:pic>
      <p:sp>
        <p:nvSpPr>
          <p:cNvPr id="23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69919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1421765"/>
            <a:ext cx="10897235" cy="4712335"/>
            <a:chOff x="1140" y="2239"/>
            <a:chExt cx="17161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5921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저장하는 과정에서 공백 입력을 방지하기 위해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@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NotBlank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어노테이션을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사용하여 유효성 검사를 적용하고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유효성 검사를 통과한 경우에만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putTodo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메서드를 호출하여 데이터베이스에 저장합니다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Todo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-App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사용 코드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– </a:t>
              </a:r>
              <a:r>
                <a:rPr lang="en-US" altLang="ko-KR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todo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저장하기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8" y="2489457"/>
            <a:ext cx="2448267" cy="666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58" y="3302205"/>
            <a:ext cx="5880882" cy="23820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8" y="1808480"/>
            <a:ext cx="3896269" cy="46679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ko-KO" altLang="ko-K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진행 보고서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96843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2289</Words>
  <Application>Microsoft Office PowerPoint</Application>
  <PresentationFormat>와이드스크린</PresentationFormat>
  <Paragraphs>227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Microsoft YaHei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373</cp:revision>
  <dcterms:created xsi:type="dcterms:W3CDTF">2019-06-19T02:08:00Z</dcterms:created>
  <dcterms:modified xsi:type="dcterms:W3CDTF">2024-06-28T03:51:29Z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